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italic.fntdata"/><Relationship Id="rId14" Type="http://schemas.openxmlformats.org/officeDocument/2006/relationships/slide" Target="slides/slide8.xml"/><Relationship Id="rId58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828f311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828f311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9ead752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9ead752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a5b6aa02897d5d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a5b6aa02897d5d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d6225f7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d6225f7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828f311d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828f311d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a7ebfa61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a7ebfa61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9ead752e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9ead752e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d6225f7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d6225f7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9ead752e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9ead752e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a7ebfa61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a7ebfa61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a7ebfa61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a7ebfa61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a5b6aa02897d5d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a5b6aa02897d5d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a7ebfa61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a7ebfa61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6225f7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d6225f7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a7ebfa61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a7ebfa61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a7ebfa61b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2a7ebfa61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a7ebfa61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2a7ebfa61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a7ebfa61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2a7ebfa61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a7ebfa61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2a7ebfa61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a7ebfa61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a7ebfa61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a7ebfa61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a7ebfa61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828f311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828f31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d6225f78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d6225f78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a7ebfa61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a7ebfa61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a7ebfa61b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a7ebfa61b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a7ebfa61b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a7ebfa61b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d6225f78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d6225f78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a5b6aa02897d5d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a5b6aa02897d5d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a7ebfa61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a7ebfa61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a7ebfa61b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a7ebfa61b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a7ebfa61b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a7ebfa61b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a7ebfa61b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a7ebfa61b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a7ebfa61b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a7ebfa61b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a5b6aa02897d5d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a5b6aa02897d5d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a7ebfa61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a7ebfa61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a7ebfa61b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2a7ebfa61b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a7ebfa61b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2a7ebfa61b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a7ebfa61b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2a7ebfa61b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a7ebfa61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2a7ebfa61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a7ebfa6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2a7ebfa6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a7ebfa61b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2a7ebfa61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a7ebfa61b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2a7ebfa61b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af44c1a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af44c1a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a7ebfa61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a7ebfa61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a7ebfa61b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2a7ebfa61b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ead752e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ead752e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828f311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828f311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9ead752e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9ead752e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28f311d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28f311d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60164" y="330994"/>
            <a:ext cx="842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59569" y="1083469"/>
            <a:ext cx="8424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048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2pPr>
            <a:lvl3pPr indent="-2984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&amp; text">
  <p:cSld name="3 images &amp;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63900" y="2573954"/>
            <a:ext cx="25455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299300" y="2573954"/>
            <a:ext cx="25455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34699" y="2573954"/>
            <a:ext cx="25455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/>
          <p:nvPr>
            <p:ph idx="4" type="pic"/>
          </p:nvPr>
        </p:nvSpPr>
        <p:spPr>
          <a:xfrm>
            <a:off x="444098" y="1084488"/>
            <a:ext cx="2384700" cy="13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6"/>
          <p:cNvSpPr/>
          <p:nvPr>
            <p:ph idx="5" type="pic"/>
          </p:nvPr>
        </p:nvSpPr>
        <p:spPr>
          <a:xfrm>
            <a:off x="3379589" y="1084488"/>
            <a:ext cx="2384700" cy="13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/>
          <p:nvPr>
            <p:ph idx="6" type="pic"/>
          </p:nvPr>
        </p:nvSpPr>
        <p:spPr>
          <a:xfrm>
            <a:off x="6315080" y="1084488"/>
            <a:ext cx="2384700" cy="13431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60164" y="330994"/>
            <a:ext cx="842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s &amp; text">
  <p:cSld name="6 images &amp;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7922419" y="4529138"/>
            <a:ext cx="865800" cy="35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7550" y="1626188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7"/>
          <p:cNvSpPr/>
          <p:nvPr>
            <p:ph idx="2" type="pic"/>
          </p:nvPr>
        </p:nvSpPr>
        <p:spPr>
          <a:xfrm>
            <a:off x="363900" y="330994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/>
          <p:nvPr>
            <p:ph idx="3" type="pic"/>
          </p:nvPr>
        </p:nvSpPr>
        <p:spPr>
          <a:xfrm>
            <a:off x="3515948" y="332942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3515342" y="1626187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/>
          <p:nvPr>
            <p:ph idx="5" type="pic"/>
          </p:nvPr>
        </p:nvSpPr>
        <p:spPr>
          <a:xfrm>
            <a:off x="6676251" y="330994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7"/>
          <p:cNvSpPr txBox="1"/>
          <p:nvPr>
            <p:ph idx="6" type="body"/>
          </p:nvPr>
        </p:nvSpPr>
        <p:spPr>
          <a:xfrm>
            <a:off x="6675646" y="1624240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7" type="body"/>
          </p:nvPr>
        </p:nvSpPr>
        <p:spPr>
          <a:xfrm>
            <a:off x="366945" y="4000727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/>
          <p:nvPr>
            <p:ph idx="8" type="pic"/>
          </p:nvPr>
        </p:nvSpPr>
        <p:spPr>
          <a:xfrm>
            <a:off x="363295" y="2705533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7"/>
          <p:cNvSpPr/>
          <p:nvPr>
            <p:ph idx="9" type="pic"/>
          </p:nvPr>
        </p:nvSpPr>
        <p:spPr>
          <a:xfrm>
            <a:off x="3515342" y="2707481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7"/>
          <p:cNvSpPr txBox="1"/>
          <p:nvPr>
            <p:ph idx="13" type="body"/>
          </p:nvPr>
        </p:nvSpPr>
        <p:spPr>
          <a:xfrm>
            <a:off x="3514737" y="4000726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7"/>
          <p:cNvSpPr/>
          <p:nvPr>
            <p:ph idx="14" type="pic"/>
          </p:nvPr>
        </p:nvSpPr>
        <p:spPr>
          <a:xfrm>
            <a:off x="6675646" y="2705533"/>
            <a:ext cx="2112000" cy="1204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5" type="body"/>
          </p:nvPr>
        </p:nvSpPr>
        <p:spPr>
          <a:xfrm>
            <a:off x="6675041" y="3998779"/>
            <a:ext cx="2108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764">
          <p15:clr>
            <a:srgbClr val="FBAE40"/>
          </p15:clr>
        </p15:guide>
        <p15:guide id="2" pos="4666">
          <p15:clr>
            <a:srgbClr val="FBAE40"/>
          </p15:clr>
        </p15:guide>
        <p15:guide id="3" pos="1111">
          <p15:clr>
            <a:srgbClr val="FBAE40"/>
          </p15:clr>
        </p15:guide>
        <p15:guide id="4" pos="199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ext">
  <p:cSld name="Full image with 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59569" y="3382804"/>
            <a:ext cx="842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i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59569" y="4097655"/>
            <a:ext cx="842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60164" y="330994"/>
            <a:ext cx="842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59569" y="1100294"/>
            <a:ext cx="8424900" cy="3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27">
          <p15:clr>
            <a:srgbClr val="F26B43"/>
          </p15:clr>
        </p15:guide>
        <p15:guide id="4" pos="5533">
          <p15:clr>
            <a:srgbClr val="F26B43"/>
          </p15:clr>
        </p15:guide>
        <p15:guide id="5" orient="horz" pos="209">
          <p15:clr>
            <a:srgbClr val="F26B43"/>
          </p15:clr>
        </p15:guide>
        <p15:guide id="6" orient="horz" pos="3031">
          <p15:clr>
            <a:srgbClr val="F26B43"/>
          </p15:clr>
        </p15:guide>
        <p15:guide id="7" orient="horz" pos="2777">
          <p15:clr>
            <a:srgbClr val="F26B43"/>
          </p15:clr>
        </p15:guide>
        <p15:guide id="8" pos="3764">
          <p15:clr>
            <a:srgbClr val="F26B43"/>
          </p15:clr>
        </p15:guide>
        <p15:guide id="9" pos="4666">
          <p15:clr>
            <a:srgbClr val="F26B43"/>
          </p15:clr>
        </p15:guide>
        <p15:guide id="10" pos="1111">
          <p15:clr>
            <a:srgbClr val="F26B43"/>
          </p15:clr>
        </p15:guide>
        <p15:guide id="11" pos="19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SN8nKfA3wPniSaRWSqD9sr1W_bFHFPBy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Ltx_jlK9IXnQNiEwXJgptjWEtYKy7azI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omcope.com" TargetMode="External"/><Relationship Id="rId4" Type="http://schemas.openxmlformats.org/officeDocument/2006/relationships/image" Target="../media/image13.png"/><Relationship Id="rId11" Type="http://schemas.openxmlformats.org/officeDocument/2006/relationships/image" Target="../media/image7.png"/><Relationship Id="rId10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hyperlink" Target="https://tomcope.com/exploit/2020/10/21/ibm-datapower-exploit-cve-2020-5014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heatsheetseries.owasp.org/cheatsheets/Server_Side_Request_Forgery_Prevention_Cheat_Sheet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umsHCfUpfatexEJJCqtOcVlnkHyqopt4/view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jp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</a:t>
            </a:r>
            <a:endParaRPr/>
          </a:p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picked - IBM Datapower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147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95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●"/>
            </a:pPr>
            <a:r>
              <a:rPr lang="en-GB" sz="1495">
                <a:solidFill>
                  <a:srgbClr val="000000"/>
                </a:solidFill>
              </a:rPr>
              <a:t>Pick something fun!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b="1" lang="en-GB" sz="1495" u="sng">
                <a:solidFill>
                  <a:srgbClr val="000000"/>
                </a:solidFill>
              </a:rPr>
              <a:t>Cool and enjoyable</a:t>
            </a:r>
            <a:endParaRPr b="1" sz="1495" u="sng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b="1" lang="en-GB" sz="1495" u="sng">
                <a:solidFill>
                  <a:srgbClr val="000000"/>
                </a:solidFill>
              </a:rPr>
              <a:t>Relevant to your current role</a:t>
            </a:r>
            <a:endParaRPr b="1" sz="1495" u="sng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●"/>
            </a:pPr>
            <a:r>
              <a:rPr b="1" lang="en-GB" sz="1495" u="sng">
                <a:solidFill>
                  <a:srgbClr val="000000"/>
                </a:solidFill>
              </a:rPr>
              <a:t>Easy Access to support, </a:t>
            </a:r>
            <a:endParaRPr b="1" sz="1495" u="sng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95" u="sng">
                <a:solidFill>
                  <a:srgbClr val="000000"/>
                </a:solidFill>
              </a:rPr>
              <a:t>Images and documentation</a:t>
            </a:r>
            <a:endParaRPr b="1" sz="1495" u="sng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●"/>
            </a:pPr>
            <a:r>
              <a:rPr b="1" lang="en-GB" sz="1495" u="sng">
                <a:solidFill>
                  <a:srgbClr val="000000"/>
                </a:solidFill>
              </a:rPr>
              <a:t>Real world impact</a:t>
            </a:r>
            <a:endParaRPr b="1" sz="1495" u="sng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●"/>
            </a:pPr>
            <a:r>
              <a:rPr b="1" lang="en-GB" sz="1495" u="sng">
                <a:solidFill>
                  <a:srgbClr val="000000"/>
                </a:solidFill>
              </a:rPr>
              <a:t>Has a reporting program (HackerOne)</a:t>
            </a:r>
            <a:endParaRPr b="1" sz="1495" u="sng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●"/>
            </a:pPr>
            <a:r>
              <a:rPr lang="en-GB" sz="1495">
                <a:solidFill>
                  <a:srgbClr val="000000"/>
                </a:solidFill>
              </a:rPr>
              <a:t>Reward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lang="en-GB" sz="1495">
                <a:solidFill>
                  <a:srgbClr val="000000"/>
                </a:solidFill>
              </a:rPr>
              <a:t>Monies $£$£$£$£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b="1" lang="en-GB" sz="1495" u="sng">
                <a:solidFill>
                  <a:srgbClr val="000000"/>
                </a:solidFill>
              </a:rPr>
              <a:t>Credit (CVE)</a:t>
            </a:r>
            <a:endParaRPr b="1" sz="1495" u="sng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lang="en-GB" sz="1495">
                <a:solidFill>
                  <a:srgbClr val="000000"/>
                </a:solidFill>
              </a:rPr>
              <a:t>Hall of Fame - Google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lang="en-GB" sz="1495">
                <a:solidFill>
                  <a:srgbClr val="000000"/>
                </a:solidFill>
              </a:rPr>
              <a:t>For Fun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○"/>
            </a:pPr>
            <a:r>
              <a:rPr lang="en-GB" sz="1495">
                <a:solidFill>
                  <a:srgbClr val="000000"/>
                </a:solidFill>
              </a:rPr>
              <a:t>Gray hat side (Selling exploits to brokers)</a:t>
            </a:r>
            <a:endParaRPr sz="1495">
              <a:solidFill>
                <a:srgbClr val="000000"/>
              </a:solidFill>
            </a:endParaRPr>
          </a:p>
          <a:p>
            <a:pPr indent="-323532" lvl="2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Font typeface="Roboto"/>
              <a:buChar char="■"/>
            </a:pPr>
            <a:r>
              <a:rPr lang="en-GB" sz="1495">
                <a:solidFill>
                  <a:srgbClr val="000000"/>
                </a:solidFill>
              </a:rPr>
              <a:t>Not Recommended</a:t>
            </a:r>
            <a:endParaRPr sz="149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/>
          </a:p>
        </p:txBody>
      </p:sp>
      <p:pic>
        <p:nvPicPr>
          <p:cNvPr id="180" name="Google Shape;180;p29" title="IBM DataPower SSRF leading to RCE Exploit (CVE-2020-5014)-85V2ZL3IwQc_edi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950" y="16312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IBM Datapower - Explained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147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70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65"/>
              <a:buChar char="●"/>
            </a:pPr>
            <a:r>
              <a:rPr lang="en-GB" sz="1495">
                <a:solidFill>
                  <a:srgbClr val="000000"/>
                </a:solidFill>
              </a:rPr>
              <a:t>Hardened by design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○"/>
            </a:pPr>
            <a:r>
              <a:rPr lang="en-GB" sz="1495">
                <a:solidFill>
                  <a:srgbClr val="000000"/>
                </a:solidFill>
              </a:rPr>
              <a:t>No Shell access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○"/>
            </a:pPr>
            <a:r>
              <a:rPr lang="en-GB" sz="1495">
                <a:solidFill>
                  <a:srgbClr val="000000"/>
                </a:solidFill>
              </a:rPr>
              <a:t>Can’t access the underlying operating system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○"/>
            </a:pPr>
            <a:r>
              <a:rPr lang="en-GB" sz="1495">
                <a:solidFill>
                  <a:srgbClr val="000000"/>
                </a:solidFill>
              </a:rPr>
              <a:t>Holds really important data like encryption keys</a:t>
            </a:r>
            <a:endParaRPr sz="1495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●"/>
            </a:pPr>
            <a:r>
              <a:rPr lang="en-GB" sz="1495">
                <a:solidFill>
                  <a:srgbClr val="000000"/>
                </a:solidFill>
              </a:rPr>
              <a:t>Docker version allows you access to the </a:t>
            </a:r>
            <a:r>
              <a:rPr lang="en-GB" sz="1495">
                <a:solidFill>
                  <a:srgbClr val="000000"/>
                </a:solidFill>
              </a:rPr>
              <a:t>inner workings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○"/>
            </a:pPr>
            <a:r>
              <a:rPr lang="en-GB" sz="1495">
                <a:solidFill>
                  <a:srgbClr val="000000"/>
                </a:solidFill>
              </a:rPr>
              <a:t>Physical Box is more common</a:t>
            </a:r>
            <a:endParaRPr sz="1495">
              <a:solidFill>
                <a:srgbClr val="000000"/>
              </a:solidFill>
            </a:endParaRPr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○"/>
            </a:pPr>
            <a:r>
              <a:rPr lang="en-GB" sz="1495">
                <a:solidFill>
                  <a:srgbClr val="000000"/>
                </a:solidFill>
              </a:rPr>
              <a:t>Used in banks to process transactions at high speed</a:t>
            </a:r>
            <a:endParaRPr sz="1495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●"/>
            </a:pPr>
            <a:r>
              <a:rPr lang="en-GB" sz="1495">
                <a:solidFill>
                  <a:srgbClr val="000000"/>
                </a:solidFill>
              </a:rPr>
              <a:t>If you forget the password you need to send it back to the factory</a:t>
            </a:r>
            <a:endParaRPr sz="1495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●"/>
            </a:pPr>
            <a:r>
              <a:rPr lang="en-GB" sz="1495">
                <a:solidFill>
                  <a:srgbClr val="000000"/>
                </a:solidFill>
              </a:rPr>
              <a:t>Only access it via the GUI + Restricted management interfaces</a:t>
            </a:r>
            <a:endParaRPr sz="1495">
              <a:solidFill>
                <a:srgbClr val="000000"/>
              </a:solidFill>
            </a:endParaRPr>
          </a:p>
          <a:p>
            <a:pPr indent="-3235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5"/>
              <a:buChar char="●"/>
            </a:pPr>
            <a:r>
              <a:rPr b="1" lang="en-GB" sz="1495">
                <a:solidFill>
                  <a:srgbClr val="000000"/>
                </a:solidFill>
              </a:rPr>
              <a:t>Designed to be a really tough nut to crack</a:t>
            </a:r>
            <a:endParaRPr b="1" sz="149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Progress…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2692025" y="2753000"/>
            <a:ext cx="2909700" cy="2058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Look at the webgui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“admin” “admin”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</a:t>
            </a:r>
            <a:r>
              <a:rPr lang="en-GB" sz="2000"/>
              <a:t>hodan search???? - Scan the internet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Break into unconfigured docker containers (with approval from system owner, if your doing a pentest)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Scanning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GB" sz="2500"/>
              <a:t>Break apart the container and have a look inside, see if we can find a good target!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Anyone know the docker commands?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What’s running?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What’s on the file system?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have a few Options…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Reverse engineer ”drouter” (ghidra, Ida Pro) - String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Web scanning of the WebGUI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Telnet?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SSH?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Redis looks like a good target</a:t>
            </a:r>
            <a:endParaRPr b="1"/>
          </a:p>
        </p:txBody>
      </p:sp>
      <p:sp>
        <p:nvSpPr>
          <p:cNvPr id="213" name="Google Shape;213;p34"/>
          <p:cNvSpPr/>
          <p:nvPr/>
        </p:nvSpPr>
        <p:spPr>
          <a:xfrm>
            <a:off x="979725" y="3203675"/>
            <a:ext cx="3223200" cy="421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Progress…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>
            <a:off x="2692025" y="2753000"/>
            <a:ext cx="2909700" cy="3918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</a:t>
            </a:r>
            <a:r>
              <a:rPr lang="en-GB"/>
              <a:t> Assessment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Redis </a:t>
            </a:r>
            <a:r>
              <a:rPr lang="en-GB"/>
              <a:t>Vulnerable</a:t>
            </a:r>
            <a:r>
              <a:rPr lang="en-GB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Let’s find out!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(127.0.0.1:16379)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 Assessment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 Command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Password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Hard Coded Password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it hard coded???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Google Redis exploits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 Assessment - Redis RCE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22475" l="29677" r="12108" t="17844"/>
          <a:stretch/>
        </p:blipFill>
        <p:spPr>
          <a:xfrm>
            <a:off x="0" y="1694925"/>
            <a:ext cx="5673976" cy="32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12974" l="6654" r="5325" t="16393"/>
          <a:stretch/>
        </p:blipFill>
        <p:spPr>
          <a:xfrm>
            <a:off x="2801975" y="1944738"/>
            <a:ext cx="6142824" cy="27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/>
              <a:t>From Zero to SSRF to RCE and back again”</a:t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Bsides Basingstoke  </a:t>
            </a:r>
            <a:r>
              <a:rPr lang="en-GB"/>
              <a:t>(2022-07-15)</a:t>
            </a:r>
            <a:r>
              <a:rPr lang="en-GB"/>
              <a:t> ~ Presented by </a:t>
            </a:r>
            <a:r>
              <a:rPr lang="en-GB"/>
              <a:t>Thomas Cope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Rogue Redis Exploit</a:t>
            </a:r>
            <a:endParaRPr/>
          </a:p>
        </p:txBody>
      </p:sp>
      <p:sp>
        <p:nvSpPr>
          <p:cNvPr id="246" name="Google Shape;246;p39"/>
          <p:cNvSpPr txBox="1"/>
          <p:nvPr/>
        </p:nvSpPr>
        <p:spPr>
          <a:xfrm>
            <a:off x="305375" y="1794450"/>
            <a:ext cx="866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Roboto"/>
              <a:buChar char="●"/>
            </a:pPr>
            <a:r>
              <a:rPr lang="en-GB" sz="21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Crazy Powerful exploit</a:t>
            </a:r>
            <a:endParaRPr sz="21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Any Redis server on the internet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b="1" lang="en-GB" sz="2100">
                <a:latin typeface="Roboto"/>
                <a:ea typeface="Roboto"/>
                <a:cs typeface="Roboto"/>
                <a:sym typeface="Roboto"/>
              </a:rPr>
              <a:t>Instant Remote Code Execution!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Redis introduced “Protected Mode” by default to help prevent this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○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Defaults to only listening on localhost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○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Redis Security guide 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recommends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disabling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 the use of the “module” command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Do people follow any of this advice or use the “Protected Mode”?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If you Look at Shod</a:t>
            </a: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an right now -&gt; You’ll find some Vulnerable ones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Vulnerability Ass</a:t>
            </a:r>
            <a:r>
              <a:rPr lang="en-GB"/>
              <a:t>e</a:t>
            </a:r>
            <a:r>
              <a:rPr lang="en-GB"/>
              <a:t>ssment</a:t>
            </a:r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352700" y="2135775"/>
            <a:ext cx="86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Roboto"/>
                <a:ea typeface="Roboto"/>
                <a:cs typeface="Roboto"/>
                <a:sym typeface="Roboto"/>
              </a:rPr>
              <a:t>Redis looks like a good target! But……… How to talk to it?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19455" l="45286" r="0" t="73402"/>
          <a:stretch/>
        </p:blipFill>
        <p:spPr>
          <a:xfrm>
            <a:off x="117550" y="3086100"/>
            <a:ext cx="8641200" cy="6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>
            <a:off x="5594175" y="2968525"/>
            <a:ext cx="1371600" cy="441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/>
        </p:nvSpPr>
        <p:spPr>
          <a:xfrm>
            <a:off x="391875" y="4095200"/>
            <a:ext cx="806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oboto"/>
                <a:ea typeface="Roboto"/>
                <a:cs typeface="Roboto"/>
                <a:sym typeface="Roboto"/>
              </a:rPr>
              <a:t>127.0.0.1 - Localhost - No external connections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Roboto"/>
                <a:ea typeface="Roboto"/>
                <a:cs typeface="Roboto"/>
                <a:sym typeface="Roboto"/>
              </a:rPr>
              <a:t>-&gt; Not protected mode - Datapower team hardening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Progress…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/>
          <p:nvPr/>
        </p:nvSpPr>
        <p:spPr>
          <a:xfrm>
            <a:off x="2692025" y="2753000"/>
            <a:ext cx="2909700" cy="6075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Exploiting </a:t>
            </a:r>
            <a:r>
              <a:rPr lang="en-GB"/>
              <a:t>Weakness</a:t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352700" y="2135775"/>
            <a:ext cx="86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Roboto"/>
                <a:ea typeface="Roboto"/>
                <a:cs typeface="Roboto"/>
                <a:sym typeface="Roboto"/>
              </a:rPr>
              <a:t>We need a SSRF!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3272250" y="4359725"/>
            <a:ext cx="542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https://portswigger.net/web-security/ssrf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What is SSRF?</a:t>
            </a:r>
            <a:endParaRPr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b="1" lang="en-GB" sz="1829" u="sng"/>
              <a:t>S</a:t>
            </a:r>
            <a:r>
              <a:rPr lang="en-GB" sz="1829"/>
              <a:t>erver </a:t>
            </a:r>
            <a:r>
              <a:rPr b="1" lang="en-GB" sz="1829" u="sng"/>
              <a:t>S</a:t>
            </a:r>
            <a:r>
              <a:rPr lang="en-GB" sz="1829"/>
              <a:t>ide </a:t>
            </a:r>
            <a:r>
              <a:rPr b="1" lang="en-GB" sz="1829" u="sng"/>
              <a:t>R</a:t>
            </a:r>
            <a:r>
              <a:rPr lang="en-GB" sz="1829"/>
              <a:t>equest </a:t>
            </a:r>
            <a:r>
              <a:rPr b="1" lang="en-GB" sz="1829" u="sng"/>
              <a:t>F</a:t>
            </a:r>
            <a:r>
              <a:rPr lang="en-GB" sz="1829"/>
              <a:t>orgery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lang="en-GB" sz="1829"/>
              <a:t>“A Web Security vulnerability that allows an attacker to induce the server-side application to make HTTP requests to an arbitrary domain of the attacker's choosing”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Connecting to itself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Internal Services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Third Party Systems</a:t>
            </a:r>
            <a:endParaRPr sz="1829"/>
          </a:p>
        </p:txBody>
      </p:sp>
      <p:sp>
        <p:nvSpPr>
          <p:cNvPr id="277" name="Google Shape;277;p43"/>
          <p:cNvSpPr txBox="1"/>
          <p:nvPr/>
        </p:nvSpPr>
        <p:spPr>
          <a:xfrm>
            <a:off x="3969750" y="4007925"/>
            <a:ext cx="364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 Scary class of exploits</a:t>
            </a:r>
            <a:endParaRPr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Quick Example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800" y="2118575"/>
            <a:ext cx="4746725" cy="29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1339575" y="1626425"/>
            <a:ext cx="690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https://app.com/api/v1/webhook?name=test?addr=127.0.0.1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66800" y="4618650"/>
            <a:ext cx="888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You put your Database / Redis / Internal systems of a different network, blocked off from the internet but your own application is tricked into sending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malicious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requests by an attacker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4427800" y="2061225"/>
            <a:ext cx="43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744325" y="2233038"/>
            <a:ext cx="5630100" cy="677400"/>
          </a:xfrm>
          <a:prstGeom prst="wedgeRectCallout">
            <a:avLst>
              <a:gd fmla="val 64239" name="adj1"/>
              <a:gd fmla="val -82409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Woops! That not allowed! Should only talk to Websites on the internet! Not itself! Or how about 192.168.0.12 or 10.10.100.12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Possible Impacts</a:t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Used as a hopping point to attack another company.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Request would originate from a different</a:t>
            </a:r>
            <a:r>
              <a:rPr lang="en-GB"/>
              <a:t> - Reputation Damage  / DDOS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Access to internal APIs / Services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Database endpoints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Authentication services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GB"/>
              <a:t>Redis</a:t>
            </a:r>
            <a:endParaRPr b="1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Cloud Metadata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○"/>
            </a:pPr>
            <a:r>
              <a:rPr lang="en-GB">
                <a:solidFill>
                  <a:srgbClr val="FF0000"/>
                </a:solidFill>
              </a:rPr>
              <a:t>Potential access to service accounts credentials</a:t>
            </a:r>
            <a:endParaRPr>
              <a:solidFill>
                <a:srgbClr val="FF0000"/>
              </a:solidFill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Could then be used to access restricted cloud buckets / databases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K8s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Access to K8s APIs, Secrets, Config Maps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Service accounts for further access to K8s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7222"/>
              <a:buNone/>
            </a:pPr>
            <a:r>
              <a:rPr lang="en-GB"/>
              <a:t>In the Wild - Exploiting JIRA (CVE-2017–9506)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422250" y="1670100"/>
            <a:ext cx="852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-GB" sz="1450" u="none" cap="none" strike="noStrike">
                <a:solidFill>
                  <a:srgbClr val="0A0A0A"/>
                </a:solidFill>
                <a:highlight>
                  <a:srgbClr val="E6E6E6"/>
                </a:highlight>
                <a:latin typeface="Courier New"/>
                <a:ea typeface="Courier New"/>
                <a:cs typeface="Courier New"/>
                <a:sym typeface="Courier New"/>
              </a:rPr>
              <a:t>/plugins/servlet/oauth/users/icon-uri?consumerUri=https://www.attacker.com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392850" y="2051575"/>
            <a:ext cx="8550000" cy="2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AWS - IAM role will leak AWS key</a:t>
            </a:r>
            <a:endParaRPr b="0" i="0" sz="1200" u="none" cap="none" strike="noStrik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http://169.254.169.254/latest/meta-data/</a:t>
            </a:r>
            <a:endParaRPr b="0" i="0" sz="1000" u="none" cap="none" strike="noStrike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 - List Containers</a:t>
            </a:r>
            <a:endParaRPr b="0" i="0" sz="1200" u="none" cap="none" strike="noStrik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http://127.0.0.1:2375/v1.24/containers/json</a:t>
            </a:r>
            <a:endParaRPr b="0" i="0" sz="1000" u="none" cap="none" strike="noStrike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Kubernetes ETCD - Can contain API keys and internal ip and ports</a:t>
            </a:r>
            <a:endParaRPr b="0" i="0" sz="1200" u="none" cap="none" strike="noStrike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http://127.0.0.1:2379/v2/keys/?recursive=true</a:t>
            </a:r>
            <a:endParaRPr b="0" i="0" sz="1000" u="none" cap="none" strike="noStrike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Exploiting Weakness</a:t>
            </a:r>
            <a:endParaRPr/>
          </a:p>
        </p:txBody>
      </p:sp>
      <p:sp>
        <p:nvSpPr>
          <p:cNvPr id="306" name="Google Shape;306;p47"/>
          <p:cNvSpPr txBox="1"/>
          <p:nvPr/>
        </p:nvSpPr>
        <p:spPr>
          <a:xfrm>
            <a:off x="200300" y="1907175"/>
            <a:ext cx="864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Roboto"/>
                <a:ea typeface="Roboto"/>
                <a:cs typeface="Roboto"/>
                <a:sym typeface="Roboto"/>
              </a:rPr>
              <a:t>Hmmm… What’s this?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30666" l="51066" r="16992" t="0"/>
          <a:stretch/>
        </p:blipFill>
        <p:spPr>
          <a:xfrm>
            <a:off x="4624225" y="399350"/>
            <a:ext cx="3850300" cy="470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Exploiting Weakness</a:t>
            </a:r>
            <a:endParaRPr/>
          </a:p>
        </p:txBody>
      </p:sp>
      <p:pic>
        <p:nvPicPr>
          <p:cNvPr id="313" name="Google Shape;313;p48" title="IBM DataPower SSRF leading to RCE Exploit (CVE-2020-5014)-85V2ZL3IwQc_edit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600" y="1688225"/>
            <a:ext cx="444303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World!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90900" y="17666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Thomas Cope (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https://tomcope.com</a:t>
            </a:r>
            <a:r>
              <a:rPr lang="en-GB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Chief Security Officer (CSO) at Qush 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Working in Cyber </a:t>
            </a:r>
            <a:r>
              <a:rPr lang="en-GB" sz="1400"/>
              <a:t>Security</a:t>
            </a:r>
            <a:r>
              <a:rPr lang="en-GB" sz="1400"/>
              <a:t> ~9 years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MSc in Software and Systems 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CISSP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Part time Security Researcher (CVE-2020-5014 + CVE-2021-29707)</a:t>
            </a:r>
            <a:endParaRPr sz="140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1000" y="113100"/>
            <a:ext cx="1360000" cy="1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4875" y="1741853"/>
            <a:ext cx="841150" cy="84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498" y="1760924"/>
            <a:ext cx="841150" cy="81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0250" y="1741850"/>
            <a:ext cx="716000" cy="8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9000" y="1760925"/>
            <a:ext cx="1164325" cy="1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9">
            <a:alphaModFix/>
          </a:blip>
          <a:srcRect b="0" l="8172" r="0" t="18712"/>
          <a:stretch/>
        </p:blipFill>
        <p:spPr>
          <a:xfrm>
            <a:off x="5346850" y="384200"/>
            <a:ext cx="1839625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10">
            <a:alphaModFix/>
          </a:blip>
          <a:srcRect b="0" l="22613" r="2107" t="29795"/>
          <a:stretch/>
        </p:blipFill>
        <p:spPr>
          <a:xfrm>
            <a:off x="58976" y="3420325"/>
            <a:ext cx="4768226" cy="1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7200" y="3535975"/>
            <a:ext cx="4212325" cy="14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Progress…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/>
          <p:nvPr/>
        </p:nvSpPr>
        <p:spPr>
          <a:xfrm>
            <a:off x="2692025" y="2753000"/>
            <a:ext cx="2909700" cy="7677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327" name="Google Shape;327;p50"/>
          <p:cNvSpPr txBox="1"/>
          <p:nvPr/>
        </p:nvSpPr>
        <p:spPr>
          <a:xfrm>
            <a:off x="244925" y="1949625"/>
            <a:ext cx="8572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Privilege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Escalation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Redis already runs with high privilege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No Principle of least privilege :(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Retaining Access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RCE - easy to add a 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persistent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backdoor / reverse shell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Covering Tracks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Can we make it more sneaky?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Write the Exploit!</a:t>
            </a:r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244925" y="1949625"/>
            <a:ext cx="8572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Golang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Standard 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Library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~2 Hours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Run It!</a:t>
            </a:r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244925" y="1949625"/>
            <a:ext cx="857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Demo Time!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works!</a:t>
            </a:r>
            <a:endParaRPr/>
          </a:p>
        </p:txBody>
      </p:sp>
      <p:sp>
        <p:nvSpPr>
          <p:cNvPr id="345" name="Google Shape;345;p53"/>
          <p:cNvSpPr txBox="1"/>
          <p:nvPr/>
        </p:nvSpPr>
        <p:spPr>
          <a:xfrm>
            <a:off x="244925" y="1949625"/>
            <a:ext cx="8572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Zero to SSRF to RCE!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The Scope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Any Datapower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Anywhere on the internet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Only need any form of login (even the lowest level account)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Gain full root access, bypass the 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restricted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and run a 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persistent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remote shell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Extract encryption keys that were never 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meant</a:t>
            </a: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to leave the device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Score - 8.8 (High)</a:t>
            </a:r>
            <a:endParaRPr/>
          </a:p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https://www.first.org/cvss/calculator/3.0#CVSS:3.0/AV:N/AC:L/PR:L/UI:N/S:U/C:H/I:H/A:H</a:t>
            </a:r>
            <a:endParaRPr sz="1500"/>
          </a:p>
        </p:txBody>
      </p:sp>
      <p:pic>
        <p:nvPicPr>
          <p:cNvPr id="352" name="Google Shape;352;p54"/>
          <p:cNvPicPr preferRelativeResize="0"/>
          <p:nvPr/>
        </p:nvPicPr>
        <p:blipFill rotWithShape="1">
          <a:blip r:embed="rId3">
            <a:alphaModFix/>
          </a:blip>
          <a:srcRect b="21709" l="17115" r="0" t="37307"/>
          <a:stretch/>
        </p:blipFill>
        <p:spPr>
          <a:xfrm>
            <a:off x="257650" y="2462300"/>
            <a:ext cx="8646224" cy="2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Report It!</a:t>
            </a:r>
            <a:endParaRPr/>
          </a:p>
        </p:txBody>
      </p:sp>
      <p:pic>
        <p:nvPicPr>
          <p:cNvPr id="358" name="Google Shape;358;p55"/>
          <p:cNvPicPr preferRelativeResize="0"/>
          <p:nvPr/>
        </p:nvPicPr>
        <p:blipFill rotWithShape="1">
          <a:blip r:embed="rId3">
            <a:alphaModFix/>
          </a:blip>
          <a:srcRect b="0" l="0" r="0" t="19607"/>
          <a:stretch/>
        </p:blipFill>
        <p:spPr>
          <a:xfrm>
            <a:off x="685800" y="1506425"/>
            <a:ext cx="7705704" cy="348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Report It!</a:t>
            </a:r>
            <a:endParaRPr/>
          </a:p>
        </p:txBody>
      </p:sp>
      <p:pic>
        <p:nvPicPr>
          <p:cNvPr id="364" name="Google Shape;364;p56"/>
          <p:cNvPicPr preferRelativeResize="0"/>
          <p:nvPr/>
        </p:nvPicPr>
        <p:blipFill rotWithShape="1">
          <a:blip r:embed="rId3">
            <a:alphaModFix/>
          </a:blip>
          <a:srcRect b="21302" l="19422" r="22528" t="27392"/>
          <a:stretch/>
        </p:blipFill>
        <p:spPr>
          <a:xfrm>
            <a:off x="1080950" y="1488350"/>
            <a:ext cx="6537676" cy="32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/>
        </p:nvSpPr>
        <p:spPr>
          <a:xfrm>
            <a:off x="872675" y="4766975"/>
            <a:ext cx="73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https://tomcope.com/exploit/2020/10/21/ibm-datapower-exploit-cve-2020-5014.html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Worth it! - Fixed and CVE!</a:t>
            </a:r>
            <a:endParaRPr/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3">
            <a:alphaModFix/>
          </a:blip>
          <a:srcRect b="4537" l="0" r="25395" t="29603"/>
          <a:stretch/>
        </p:blipFill>
        <p:spPr>
          <a:xfrm>
            <a:off x="1143000" y="1855500"/>
            <a:ext cx="6010000" cy="298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Worth it! - Fixed and CVE!</a:t>
            </a:r>
            <a:endParaRPr/>
          </a:p>
        </p:txBody>
      </p:sp>
      <p:pic>
        <p:nvPicPr>
          <p:cNvPr id="377" name="Google Shape;377;p58"/>
          <p:cNvPicPr preferRelativeResize="0"/>
          <p:nvPr/>
        </p:nvPicPr>
        <p:blipFill rotWithShape="1">
          <a:blip r:embed="rId3">
            <a:alphaModFix/>
          </a:blip>
          <a:srcRect b="25125" l="0" r="0" t="12835"/>
          <a:stretch/>
        </p:blipFill>
        <p:spPr>
          <a:xfrm>
            <a:off x="76200" y="1858200"/>
            <a:ext cx="8541600" cy="298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8"/>
          <p:cNvPicPr preferRelativeResize="0"/>
          <p:nvPr/>
        </p:nvPicPr>
        <p:blipFill rotWithShape="1">
          <a:blip r:embed="rId4">
            <a:alphaModFix/>
          </a:blip>
          <a:srcRect b="38857" l="13179" r="58748" t="52570"/>
          <a:stretch/>
        </p:blipFill>
        <p:spPr>
          <a:xfrm rot="-839813">
            <a:off x="627025" y="2525475"/>
            <a:ext cx="7016026" cy="12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Qush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https://www.qush.com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71900" y="1919075"/>
            <a:ext cx="4272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“Enterprise Grade AI Powered Human Centered DLP Solution”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EDR </a:t>
            </a:r>
            <a:r>
              <a:rPr b="1" lang="en-GB"/>
              <a:t>Capability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Extensive policy platform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/>
              <a:t>“If user in dev team uploads source code to their personal gdrive on a work computer then </a:t>
            </a:r>
            <a:r>
              <a:rPr b="1" lang="en-GB"/>
              <a:t>block</a:t>
            </a:r>
            <a:r>
              <a:rPr b="1" lang="en-GB"/>
              <a:t> the upload and display a notification with a link to the AUP where my must provide a </a:t>
            </a:r>
            <a:r>
              <a:rPr b="1" lang="en-GB"/>
              <a:t>business</a:t>
            </a:r>
            <a:r>
              <a:rPr b="1" lang="en-GB"/>
              <a:t> reason to perform another upload”</a:t>
            </a:r>
            <a:endParaRPr b="1"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8172" r="0" t="18712"/>
          <a:stretch/>
        </p:blipFill>
        <p:spPr>
          <a:xfrm>
            <a:off x="5457150" y="195900"/>
            <a:ext cx="2557726" cy="1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325" y="1704000"/>
            <a:ext cx="3966993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fix</a:t>
            </a:r>
            <a:endParaRPr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If you are looking for a side project…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Real World…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Qush</a:t>
            </a:r>
            <a:r>
              <a:rPr lang="en-GB"/>
              <a:t> Impacted - Customer Pentest</a:t>
            </a:r>
            <a:endParaRPr/>
          </a:p>
        </p:txBody>
      </p:sp>
      <p:sp>
        <p:nvSpPr>
          <p:cNvPr id="395" name="Google Shape;395;p6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PSIRT 416 - Aware webhooks can make requests against internal       components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PSIRT 417 - Cyber internal IP blacklist not configured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PSIRT 418 - Aware webhooks can make requests against cloud components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PSIRT 420 - Video vulnerable to various SSRF attacks</a:t>
            </a:r>
            <a:endParaRPr/>
          </a:p>
        </p:txBody>
      </p:sp>
      <p:sp>
        <p:nvSpPr>
          <p:cNvPr id="396" name="Google Shape;396;p61"/>
          <p:cNvSpPr txBox="1"/>
          <p:nvPr/>
        </p:nvSpPr>
        <p:spPr>
          <a:xfrm>
            <a:off x="2135775" y="4291125"/>
            <a:ext cx="3174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Roboto"/>
                <a:ea typeface="Roboto"/>
                <a:cs typeface="Roboto"/>
                <a:sym typeface="Roboto"/>
              </a:rPr>
              <a:t>4 Security Issues!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2"/>
          <p:cNvPicPr preferRelativeResize="0"/>
          <p:nvPr/>
        </p:nvPicPr>
        <p:blipFill rotWithShape="1">
          <a:blip r:embed="rId3">
            <a:alphaModFix/>
          </a:blip>
          <a:srcRect b="0" l="0" r="45196" t="0"/>
          <a:stretch/>
        </p:blipFill>
        <p:spPr>
          <a:xfrm>
            <a:off x="152400" y="1705800"/>
            <a:ext cx="87248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Pentest </a:t>
            </a:r>
            <a:endParaRPr/>
          </a:p>
        </p:txBody>
      </p:sp>
      <p:sp>
        <p:nvSpPr>
          <p:cNvPr id="403" name="Google Shape;403;p62"/>
          <p:cNvSpPr txBox="1"/>
          <p:nvPr/>
        </p:nvSpPr>
        <p:spPr>
          <a:xfrm>
            <a:off x="195950" y="4393475"/>
            <a:ext cx="873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Threat Modeling Identified the issue -&gt; Created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library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to handle checks (with tests + code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review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) -&gt;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Implemented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library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-&gt; BUT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On Closer inspection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library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was not integrated correctly. Integration tests are important!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The Solution</a:t>
            </a:r>
            <a:endParaRPr/>
          </a:p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Following Guidance from: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https://cheatsheetseries.owasp.org/cheatsheets/Server_Side_Request_Forgery_Prevention_Cheat_Sheet.html</a:t>
            </a:r>
            <a:endParaRPr sz="1200"/>
          </a:p>
        </p:txBody>
      </p:sp>
      <p:sp>
        <p:nvSpPr>
          <p:cNvPr id="410" name="Google Shape;410;p63"/>
          <p:cNvSpPr txBox="1"/>
          <p:nvPr/>
        </p:nvSpPr>
        <p:spPr>
          <a:xfrm>
            <a:off x="989400" y="2269825"/>
            <a:ext cx="7304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-&gt; Defence in Depth &lt;-</a:t>
            </a:r>
            <a:endParaRPr b="0" i="0" sz="1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1" i="0" lang="en-GB" sz="1800" u="sng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Whitelist domain accessible by the service - Done in code</a:t>
            </a:r>
            <a:endParaRPr b="1" i="0" sz="1800" u="sng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Network protections - K8s Network Policy + Firewalls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Proactive monitoring of network traffic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Isolation of services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Require authentication to all backend services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The Solution - Custom </a:t>
            </a:r>
            <a:r>
              <a:rPr lang="en-GB"/>
              <a:t>Library</a:t>
            </a:r>
            <a:r>
              <a:rPr lang="en-GB"/>
              <a:t> </a:t>
            </a:r>
            <a:endParaRPr/>
          </a:p>
        </p:txBody>
      </p:sp>
      <p:pic>
        <p:nvPicPr>
          <p:cNvPr id="416" name="Google Shape;416;p64"/>
          <p:cNvPicPr preferRelativeResize="0"/>
          <p:nvPr/>
        </p:nvPicPr>
        <p:blipFill rotWithShape="1">
          <a:blip r:embed="rId3">
            <a:alphaModFix/>
          </a:blip>
          <a:srcRect b="0" l="0" r="0" t="26857"/>
          <a:stretch/>
        </p:blipFill>
        <p:spPr>
          <a:xfrm>
            <a:off x="3207175" y="1410800"/>
            <a:ext cx="4526249" cy="36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The Solution</a:t>
            </a:r>
            <a:endParaRPr/>
          </a:p>
        </p:txBody>
      </p:sp>
      <p:pic>
        <p:nvPicPr>
          <p:cNvPr id="422" name="Google Shape;422;p65"/>
          <p:cNvPicPr preferRelativeResize="0"/>
          <p:nvPr/>
        </p:nvPicPr>
        <p:blipFill rotWithShape="1">
          <a:blip r:embed="rId3">
            <a:alphaModFix/>
          </a:blip>
          <a:srcRect b="20775" l="0" r="0" t="13060"/>
          <a:stretch/>
        </p:blipFill>
        <p:spPr>
          <a:xfrm>
            <a:off x="123050" y="2008425"/>
            <a:ext cx="8810625" cy="10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>
            <p:ph type="title"/>
          </p:nvPr>
        </p:nvSpPr>
        <p:spPr>
          <a:xfrm rot="-627">
            <a:off x="395650" y="2338963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380">
                <a:solidFill>
                  <a:srgbClr val="0A0A0A"/>
                </a:solidFill>
              </a:rPr>
              <a:t>My Personal Security Research helped prepare me for handling the incident at work</a:t>
            </a:r>
            <a:endParaRPr sz="3380">
              <a:solidFill>
                <a:srgbClr val="0A0A0A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471900" y="5863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/>
              <a:t>Before I Close out…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Hiring!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 rotWithShape="1">
          <a:blip r:embed="rId3">
            <a:alphaModFix/>
          </a:blip>
          <a:srcRect b="0" l="8172" r="0" t="18712"/>
          <a:stretch/>
        </p:blipFill>
        <p:spPr>
          <a:xfrm>
            <a:off x="2166225" y="2302175"/>
            <a:ext cx="4472050" cy="19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Qush - Reveal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 title="321837524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672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/>
          <p:nvPr/>
        </p:nvSpPr>
        <p:spPr>
          <a:xfrm>
            <a:off x="6323150" y="4434225"/>
            <a:ext cx="1290000" cy="590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9"/>
          <p:cNvSpPr txBox="1"/>
          <p:nvPr>
            <p:ph type="ctrTitle"/>
          </p:nvPr>
        </p:nvSpPr>
        <p:spPr>
          <a:xfrm>
            <a:off x="496975" y="347475"/>
            <a:ext cx="35583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382FF1"/>
                </a:solidFill>
              </a:rPr>
              <a:t>Graduate Software Engineer careers</a:t>
            </a:r>
            <a:endParaRPr b="1" sz="3000">
              <a:solidFill>
                <a:srgbClr val="382FF1"/>
              </a:solidFill>
            </a:endParaRPr>
          </a:p>
        </p:txBody>
      </p:sp>
      <p:sp>
        <p:nvSpPr>
          <p:cNvPr id="445" name="Google Shape;445;p69"/>
          <p:cNvSpPr txBox="1"/>
          <p:nvPr/>
        </p:nvSpPr>
        <p:spPr>
          <a:xfrm>
            <a:off x="473475" y="3291500"/>
            <a:ext cx="129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(Golang)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C++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C#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Elm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69"/>
          <p:cNvPicPr preferRelativeResize="0"/>
          <p:nvPr/>
        </p:nvPicPr>
        <p:blipFill rotWithShape="1">
          <a:blip r:embed="rId3">
            <a:alphaModFix/>
          </a:blip>
          <a:srcRect b="0" l="700" r="700" t="6023"/>
          <a:stretch/>
        </p:blipFill>
        <p:spPr>
          <a:xfrm>
            <a:off x="5198525" y="124925"/>
            <a:ext cx="3511800" cy="3353700"/>
          </a:xfrm>
          <a:prstGeom prst="roundRect">
            <a:avLst>
              <a:gd fmla="val 19876" name="adj"/>
            </a:avLst>
          </a:prstGeom>
          <a:noFill/>
          <a:ln>
            <a:noFill/>
          </a:ln>
        </p:spPr>
      </p:pic>
      <p:pic>
        <p:nvPicPr>
          <p:cNvPr id="447" name="Google Shape;447;p69"/>
          <p:cNvPicPr preferRelativeResize="0"/>
          <p:nvPr/>
        </p:nvPicPr>
        <p:blipFill rotWithShape="1">
          <a:blip r:embed="rId4">
            <a:alphaModFix/>
          </a:blip>
          <a:srcRect b="99" l="0" r="0" t="89"/>
          <a:stretch/>
        </p:blipFill>
        <p:spPr>
          <a:xfrm>
            <a:off x="6613575" y="4600831"/>
            <a:ext cx="709149" cy="25718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9"/>
          <p:cNvSpPr txBox="1"/>
          <p:nvPr>
            <p:ph idx="1" type="subTitle"/>
          </p:nvPr>
        </p:nvSpPr>
        <p:spPr>
          <a:xfrm>
            <a:off x="496975" y="1823725"/>
            <a:ext cx="18711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9999" lvl="0" marL="17999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Test Automation</a:t>
            </a:r>
            <a:endParaRPr sz="1226"/>
          </a:p>
          <a:p>
            <a:pPr indent="-179999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Cloud architecture / infrastructure</a:t>
            </a:r>
            <a:endParaRPr sz="1226"/>
          </a:p>
        </p:txBody>
      </p:sp>
      <p:sp>
        <p:nvSpPr>
          <p:cNvPr id="449" name="Google Shape;449;p69"/>
          <p:cNvSpPr txBox="1"/>
          <p:nvPr>
            <p:ph idx="1" type="subTitle"/>
          </p:nvPr>
        </p:nvSpPr>
        <p:spPr>
          <a:xfrm>
            <a:off x="2500125" y="1823725"/>
            <a:ext cx="21099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9999" lvl="0" marL="179999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Backend or Frontend </a:t>
            </a:r>
            <a:endParaRPr sz="1226"/>
          </a:p>
          <a:p>
            <a:pPr indent="-1799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Machine Learning</a:t>
            </a:r>
            <a:endParaRPr sz="1226"/>
          </a:p>
          <a:p>
            <a:pPr indent="-1799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Data Pipeline</a:t>
            </a:r>
            <a:endParaRPr sz="1226"/>
          </a:p>
          <a:p>
            <a:pPr indent="-179999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26"/>
              <a:buChar char="-"/>
            </a:pPr>
            <a:r>
              <a:rPr lang="en-GB" sz="1226"/>
              <a:t>Kernel layer OS systems</a:t>
            </a:r>
            <a:endParaRPr sz="1226"/>
          </a:p>
        </p:txBody>
      </p:sp>
      <p:sp>
        <p:nvSpPr>
          <p:cNvPr id="450" name="Google Shape;450;p69"/>
          <p:cNvSpPr txBox="1"/>
          <p:nvPr/>
        </p:nvSpPr>
        <p:spPr>
          <a:xfrm>
            <a:off x="1939975" y="3291500"/>
            <a:ext cx="129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Typescript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Kafka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9"/>
          <p:cNvSpPr txBox="1"/>
          <p:nvPr/>
        </p:nvSpPr>
        <p:spPr>
          <a:xfrm>
            <a:off x="3406475" y="3291500"/>
            <a:ext cx="129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GKE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GCP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Postgres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999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9"/>
          <p:cNvSpPr txBox="1"/>
          <p:nvPr/>
        </p:nvSpPr>
        <p:spPr>
          <a:xfrm>
            <a:off x="496975" y="2530825"/>
            <a:ext cx="1871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9999" lvl="0" marL="179999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26"/>
              <a:buFont typeface="Arial"/>
              <a:buChar char="-"/>
            </a:pPr>
            <a:r>
              <a:rPr b="0" i="0" lang="en-GB" sz="1226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 product development</a:t>
            </a:r>
            <a:endParaRPr b="0" i="0" sz="1226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4503175" y="3650813"/>
            <a:ext cx="455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200" u="sng">
                <a:solidFill>
                  <a:schemeClr val="accent2"/>
                </a:solidFill>
              </a:rPr>
              <a:t>https://www.qush.com/careers</a:t>
            </a:r>
            <a:endParaRPr b="1" i="0" sz="2200" u="sng" cap="none" strike="noStrike">
              <a:solidFill>
                <a:schemeClr val="accent2"/>
              </a:solidFill>
            </a:endParaRPr>
          </a:p>
        </p:txBody>
      </p:sp>
      <p:sp>
        <p:nvSpPr>
          <p:cNvPr id="454" name="Google Shape;454;p69"/>
          <p:cNvSpPr/>
          <p:nvPr/>
        </p:nvSpPr>
        <p:spPr>
          <a:xfrm>
            <a:off x="-1775" y="4723100"/>
            <a:ext cx="4555800" cy="4461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9"/>
          <p:cNvSpPr txBox="1"/>
          <p:nvPr/>
        </p:nvSpPr>
        <p:spPr>
          <a:xfrm>
            <a:off x="165025" y="4664475"/>
            <a:ext cx="43890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00FF"/>
                </a:solidFill>
              </a:rPr>
              <a:t>Thankyou! Any Questions?</a:t>
            </a:r>
            <a:endParaRPr sz="26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Enough about me, Lets begin!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up with the title?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369000" y="2424900"/>
            <a:ext cx="856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“From Zero to SSRF to RCE and back again”</a:t>
            </a:r>
            <a:endParaRPr sz="4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1792325" y="4239800"/>
            <a:ext cx="2477700" cy="813300"/>
          </a:xfrm>
          <a:prstGeom prst="wedgeRectCallout">
            <a:avLst>
              <a:gd fmla="val 6229" name="adj1"/>
              <a:gd fmla="val -8611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world </a:t>
            </a:r>
            <a:r>
              <a:rPr lang="en-GB"/>
              <a:t>impact</a:t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5192100" y="3937175"/>
            <a:ext cx="3501900" cy="715200"/>
          </a:xfrm>
          <a:prstGeom prst="wedgeRectCallout">
            <a:avLst>
              <a:gd fmla="val -37400" name="adj1"/>
              <a:gd fmla="val -9502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datapower-redis-rce-exploit (CVE-2020-5014)</a:t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6694825" y="1762200"/>
            <a:ext cx="2236800" cy="651300"/>
          </a:xfrm>
          <a:prstGeom prst="wedgeRectCallout">
            <a:avLst>
              <a:gd fmla="val -31146" name="adj1"/>
              <a:gd fmla="val 760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Remote Code Execution</a:t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3418225" y="1762200"/>
            <a:ext cx="2236800" cy="651300"/>
          </a:xfrm>
          <a:prstGeom prst="wedgeRectCallout">
            <a:avLst>
              <a:gd fmla="val 14429" name="adj1"/>
              <a:gd fmla="val 795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Side Request Forgery</a:t>
            </a:r>
            <a:endParaRPr/>
          </a:p>
        </p:txBody>
      </p:sp>
      <p:cxnSp>
        <p:nvCxnSpPr>
          <p:cNvPr id="156" name="Google Shape;156;p26"/>
          <p:cNvCxnSpPr/>
          <p:nvPr/>
        </p:nvCxnSpPr>
        <p:spPr>
          <a:xfrm flipH="1" rot="10800000">
            <a:off x="4389125" y="3203750"/>
            <a:ext cx="1195200" cy="19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522725" y="3203750"/>
            <a:ext cx="1195200" cy="19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6"/>
          <p:cNvSpPr/>
          <p:nvPr/>
        </p:nvSpPr>
        <p:spPr>
          <a:xfrm>
            <a:off x="1056025" y="1762200"/>
            <a:ext cx="2236800" cy="651300"/>
          </a:xfrm>
          <a:prstGeom prst="wedgeRectCallout">
            <a:avLst>
              <a:gd fmla="val 14429" name="adj1"/>
              <a:gd fmla="val 7956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Research Process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Hacking Journey - </a:t>
            </a:r>
            <a:r>
              <a:rPr lang="en-GB"/>
              <a:t>Attackers Mindset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/>
              <a:t>Information Discovery - What are you going to hack? </a:t>
            </a:r>
            <a:endParaRPr sz="2680"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" y="1684238"/>
            <a:ext cx="4239826" cy="317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4428075" y="1713450"/>
            <a:ext cx="4518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Pick something fun!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Cool and enjoyable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elevant to your current role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Easy Access to support, images and documentation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Real world impact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Has a reporting program (HackerOne)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Reward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Monies $£$£$£$£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Credit (CVE)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Hall of Fame - Google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For Fun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Gray hat side (Selling exploits to brokers)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Not Recommended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l slides">
  <a:themeElements>
    <a:clrScheme name="Qush Pallette">
      <a:dk1>
        <a:srgbClr val="FEFFFE"/>
      </a:dk1>
      <a:lt1>
        <a:srgbClr val="26263C"/>
      </a:lt1>
      <a:dk2>
        <a:srgbClr val="FEFFFE"/>
      </a:dk2>
      <a:lt2>
        <a:srgbClr val="401DFA"/>
      </a:lt2>
      <a:accent1>
        <a:srgbClr val="F0F1F6"/>
      </a:accent1>
      <a:accent2>
        <a:srgbClr val="FF694E"/>
      </a:accent2>
      <a:accent3>
        <a:srgbClr val="9A00FF"/>
      </a:accent3>
      <a:accent4>
        <a:srgbClr val="8B94AE"/>
      </a:accent4>
      <a:accent5>
        <a:srgbClr val="BEC2D0"/>
      </a:accent5>
      <a:accent6>
        <a:srgbClr val="F0F1F6"/>
      </a:accent6>
      <a:hlink>
        <a:srgbClr val="401DFA"/>
      </a:hlink>
      <a:folHlink>
        <a:srgbClr val="401DF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